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72" r:id="rId3"/>
    <p:sldId id="261" r:id="rId4"/>
    <p:sldId id="258" r:id="rId5"/>
    <p:sldId id="259" r:id="rId6"/>
    <p:sldId id="260" r:id="rId7"/>
    <p:sldId id="263" r:id="rId8"/>
    <p:sldId id="265" r:id="rId9"/>
    <p:sldId id="264" r:id="rId10"/>
    <p:sldId id="266" r:id="rId11"/>
    <p:sldId id="267" r:id="rId12"/>
    <p:sldId id="269" r:id="rId13"/>
    <p:sldId id="270" r:id="rId14"/>
    <p:sldId id="271" r:id="rId15"/>
    <p:sldId id="268" r:id="rId16"/>
    <p:sldId id="274" r:id="rId17"/>
    <p:sldId id="275" r:id="rId18"/>
    <p:sldId id="277" r:id="rId19"/>
    <p:sldId id="279" r:id="rId20"/>
    <p:sldId id="276" r:id="rId21"/>
    <p:sldId id="284" r:id="rId22"/>
    <p:sldId id="278" r:id="rId23"/>
    <p:sldId id="283" r:id="rId24"/>
    <p:sldId id="280" r:id="rId25"/>
    <p:sldId id="281" r:id="rId26"/>
    <p:sldId id="282" r:id="rId27"/>
    <p:sldId id="285" r:id="rId28"/>
    <p:sldId id="287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D2D20-5DE0-4B09-AD90-B613D178D5DB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6AB5F-C9EA-48DE-9C0E-0FD071CFF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9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6AB5F-C9EA-48DE-9C0E-0FD071CFF0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hoot.it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Presenter:</a:t>
            </a:r>
          </a:p>
          <a:p>
            <a:r>
              <a:rPr lang="en-US" sz="4400" b="1" dirty="0" smtClean="0">
                <a:solidFill>
                  <a:srgbClr val="7030A0"/>
                </a:solidFill>
              </a:rPr>
              <a:t>Shannon Cranford Fields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924800" cy="37338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Classroom </a:t>
            </a:r>
            <a:r>
              <a:rPr lang="en-US" sz="6000" dirty="0"/>
              <a:t>Management Series: CHAMPS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81004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M = </a:t>
            </a:r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Movement</a:t>
            </a:r>
            <a:endParaRPr lang="en-US" sz="9600" dirty="0"/>
          </a:p>
        </p:txBody>
      </p:sp>
      <p:pic>
        <p:nvPicPr>
          <p:cNvPr id="5122" name="Picture 2" descr="C:\Documents and Settings\shannon.cranford\Local Settings\Temporary Internet Files\Content.IE5\CE5C034F\102_33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61934"/>
            <a:ext cx="45339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76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31" y="18288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“P”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31747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P </a:t>
            </a:r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= 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Participation</a:t>
            </a:r>
            <a:endParaRPr lang="en-US" sz="9600" dirty="0"/>
          </a:p>
        </p:txBody>
      </p:sp>
      <p:pic>
        <p:nvPicPr>
          <p:cNvPr id="6148" name="Picture 4" descr="C:\Documents and Settings\shannon.cranford\Local Settings\Temporary Internet Files\Content.IE5\8NMHDXMM\participat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44" y="3351788"/>
            <a:ext cx="3505110" cy="319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80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614" y="16764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“S”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41394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S=Success</a:t>
            </a:r>
            <a:endParaRPr lang="en-US" sz="9600" dirty="0"/>
          </a:p>
        </p:txBody>
      </p:sp>
      <p:pic>
        <p:nvPicPr>
          <p:cNvPr id="7170" name="Picture 2" descr="C:\Documents and Settings\shannon.cranford\Local Settings\Temporary Internet Files\Content.IE5\8NMHDXMM\success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070604"/>
            <a:ext cx="5272652" cy="419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085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8001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S	-	</a:t>
            </a:r>
            <a:r>
              <a:rPr lang="en-US" sz="2800" dirty="0" smtClean="0"/>
              <a:t>Structure your classroom for success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T	-	</a:t>
            </a:r>
            <a:r>
              <a:rPr lang="en-US" sz="2800" dirty="0" smtClean="0"/>
              <a:t>Teach students how to be successful in 			your classroom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O	-	</a:t>
            </a:r>
            <a:r>
              <a:rPr lang="en-US" sz="7200" dirty="0" smtClean="0"/>
              <a:t>___________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I	-	</a:t>
            </a:r>
            <a:r>
              <a:rPr lang="en-US" sz="2800" dirty="0" smtClean="0"/>
              <a:t>Interact </a:t>
            </a:r>
            <a:r>
              <a:rPr lang="en-US" sz="2800" dirty="0" err="1" smtClean="0"/>
              <a:t>postively</a:t>
            </a:r>
            <a:endParaRPr lang="en-US" sz="2800" dirty="0" smtClean="0"/>
          </a:p>
          <a:p>
            <a:r>
              <a:rPr lang="en-US" sz="7200" dirty="0" smtClean="0">
                <a:solidFill>
                  <a:srgbClr val="FF0000"/>
                </a:solidFill>
              </a:rPr>
              <a:t>C	-	</a:t>
            </a:r>
            <a:r>
              <a:rPr lang="en-US" sz="2800" dirty="0" smtClean="0"/>
              <a:t>Correct fluently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24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S	-	</a:t>
            </a:r>
            <a:endParaRPr lang="en-US" sz="2800" dirty="0" smtClean="0"/>
          </a:p>
          <a:p>
            <a:r>
              <a:rPr lang="en-US" sz="7200" dirty="0" smtClean="0">
                <a:solidFill>
                  <a:srgbClr val="FF0000"/>
                </a:solidFill>
              </a:rPr>
              <a:t>T	-	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O	-	</a:t>
            </a:r>
            <a:r>
              <a:rPr lang="en-US" sz="4000" b="1" dirty="0" smtClean="0"/>
              <a:t>Observe student behavior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I	-	</a:t>
            </a:r>
            <a:endParaRPr lang="en-US" sz="2800" dirty="0" smtClean="0"/>
          </a:p>
          <a:p>
            <a:r>
              <a:rPr lang="en-US" sz="7200" dirty="0" smtClean="0">
                <a:solidFill>
                  <a:srgbClr val="FF0000"/>
                </a:solidFill>
              </a:rPr>
              <a:t>C	-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9592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Why Observe?</a:t>
            </a:r>
            <a:endParaRPr lang="en-US" sz="9600" dirty="0"/>
          </a:p>
        </p:txBody>
      </p:sp>
      <p:pic>
        <p:nvPicPr>
          <p:cNvPr id="1026" name="Picture 2" descr="C:\Documents and Settings\shannon.cranford\Local Settings\Temporary Internet Files\Content.IE5\8NMHDXMM\2009 observe-and-report-movie-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754" y="1950660"/>
            <a:ext cx="3542246" cy="448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503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77724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6000" dirty="0" smtClean="0"/>
              <a:t>The act of observing affects</a:t>
            </a:r>
          </a:p>
          <a:p>
            <a:pPr algn="ctr"/>
            <a:r>
              <a:rPr lang="en-US" sz="6000" dirty="0"/>
              <a:t>t</a:t>
            </a:r>
            <a:r>
              <a:rPr lang="en-US" sz="6000" dirty="0" smtClean="0"/>
              <a:t>he behavior of the people</a:t>
            </a:r>
          </a:p>
          <a:p>
            <a:pPr algn="ctr"/>
            <a:r>
              <a:rPr lang="en-US" sz="6000" dirty="0"/>
              <a:t>b</a:t>
            </a:r>
            <a:r>
              <a:rPr lang="en-US" sz="6000" dirty="0" smtClean="0"/>
              <a:t>eing observed.</a:t>
            </a:r>
          </a:p>
          <a:p>
            <a:pPr algn="ctr"/>
            <a:endParaRPr lang="en-US" sz="5400" dirty="0"/>
          </a:p>
          <a:p>
            <a:pPr algn="ctr"/>
            <a:endParaRPr lang="en-US" sz="5400" dirty="0" smtClean="0"/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76557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Activity</a:t>
            </a:r>
            <a:r>
              <a:rPr lang="en-US" sz="3600" b="1" dirty="0" smtClean="0"/>
              <a:t> </a:t>
            </a:r>
            <a:endParaRPr lang="en-US" sz="3600" dirty="0"/>
          </a:p>
          <a:p>
            <a:r>
              <a:rPr lang="en-US" sz="3600" dirty="0"/>
              <a:t>At your tables are </a:t>
            </a:r>
            <a:r>
              <a:rPr lang="en-US" sz="3600" dirty="0" smtClean="0"/>
              <a:t>post it notes.</a:t>
            </a:r>
          </a:p>
          <a:p>
            <a:endParaRPr lang="en-US" sz="3600" dirty="0" smtClean="0"/>
          </a:p>
          <a:p>
            <a:r>
              <a:rPr lang="en-US" sz="3600" dirty="0" smtClean="0"/>
              <a:t>Think about your teachers (K-college) and identify </a:t>
            </a:r>
            <a:r>
              <a:rPr lang="en-US" sz="3600" dirty="0"/>
              <a:t>the best teacher you ever </a:t>
            </a:r>
            <a:r>
              <a:rPr lang="en-US" sz="3600" dirty="0" smtClean="0"/>
              <a:t>name </a:t>
            </a:r>
            <a:r>
              <a:rPr lang="en-US" sz="3600" dirty="0" err="1" smtClean="0"/>
              <a:t>isn”t</a:t>
            </a:r>
            <a:r>
              <a:rPr lang="en-US" sz="3600" dirty="0" smtClean="0"/>
              <a:t> </a:t>
            </a:r>
            <a:r>
              <a:rPr lang="en-US" sz="3600" dirty="0"/>
              <a:t>important, </a:t>
            </a:r>
            <a:r>
              <a:rPr lang="en-US" sz="3600" b="1" dirty="0"/>
              <a:t>why they were the best. </a:t>
            </a:r>
            <a:endParaRPr lang="en-US" sz="3600" b="1" dirty="0" smtClean="0"/>
          </a:p>
          <a:p>
            <a:endParaRPr lang="en-US" sz="3600" dirty="0"/>
          </a:p>
          <a:p>
            <a:r>
              <a:rPr lang="en-US" sz="3600" b="1" dirty="0" smtClean="0"/>
              <a:t>What </a:t>
            </a:r>
            <a:r>
              <a:rPr lang="en-US" sz="3600" b="1" dirty="0"/>
              <a:t>is one strategy that teacher used for classroom management. 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Share </a:t>
            </a:r>
            <a:r>
              <a:rPr lang="en-US" sz="3600" dirty="0"/>
              <a:t>out in 5 min. </a:t>
            </a:r>
          </a:p>
        </p:txBody>
      </p:sp>
    </p:spTree>
    <p:extLst>
      <p:ext uri="{BB962C8B-B14F-4D97-AF65-F5344CB8AC3E}">
        <p14:creationId xmlns:p14="http://schemas.microsoft.com/office/powerpoint/2010/main" val="60232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67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Take Our Your Electronic Device</a:t>
            </a:r>
          </a:p>
          <a:p>
            <a:pPr algn="ctr"/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Go To </a:t>
            </a:r>
            <a:r>
              <a:rPr lang="en-US" sz="4800" b="1" dirty="0" smtClean="0">
                <a:solidFill>
                  <a:srgbClr val="7030A0"/>
                </a:solidFill>
                <a:hlinkClick r:id="rId2"/>
              </a:rPr>
              <a:t>www.kahoot.it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pPr algn="ctr"/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Type in the game pin</a:t>
            </a:r>
          </a:p>
          <a:p>
            <a:pPr algn="ctr"/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Enter Your First Name</a:t>
            </a:r>
          </a:p>
          <a:p>
            <a:pPr algn="ctr"/>
            <a:endParaRPr lang="en-US" sz="48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Get Ready To Play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10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4900" y="45845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Two Tasks To Discuss Today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6632" y="2514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Task 1: Circulate When Possible, and Scan All Sections of the Classroom Continuously.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46632" y="41910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Task 2: Use Data to Monitor and Adjust Your Classroom Management and Discipline Plan.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5644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763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Task 1</a:t>
            </a:r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Circulate When Possible, and Scan All Sections of the Classroom Continuously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28122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3501"/>
            <a:ext cx="86868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Circulating: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 smtClean="0"/>
              <a:t>Proximity communicates your concern for and interest in the students.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4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 smtClean="0"/>
              <a:t>Proximity also communicates you will likely notice misbehavior.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4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 smtClean="0"/>
              <a:t>Give positive feedback to students who are meeting your expectations.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7101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 smtClean="0"/>
              <a:t>Answer </a:t>
            </a:r>
            <a:r>
              <a:rPr lang="en-US" sz="4400" dirty="0"/>
              <a:t>questions students may have regarding classwork.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4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/>
              <a:t>Provide gentle reprimands or consequences to students who are not meeting expectations.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4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/>
              <a:t>Always try to avoid staying too long in any one place.</a:t>
            </a:r>
          </a:p>
        </p:txBody>
      </p:sp>
    </p:spTree>
    <p:extLst>
      <p:ext uri="{BB962C8B-B14F-4D97-AF65-F5344CB8AC3E}">
        <p14:creationId xmlns:p14="http://schemas.microsoft.com/office/powerpoint/2010/main" val="3227195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65" y="159521"/>
            <a:ext cx="8763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Visual Scanning</a:t>
            </a:r>
          </a:p>
          <a:p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400" dirty="0" smtClean="0"/>
              <a:t>Always have a clear line of sight to all students.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400" dirty="0" smtClean="0"/>
              <a:t>Visually scan all settings in the classroom frequently.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3118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Auditory Scanning</a:t>
            </a:r>
          </a:p>
          <a:p>
            <a:endParaRPr lang="en-US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Listen to all parts of the classroom.</a:t>
            </a:r>
          </a:p>
          <a:p>
            <a:endParaRPr lang="en-US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Establish a baseline, or normal level of background noise in your room.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7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437" y="2286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Task 2</a:t>
            </a:r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Use Data to Monitor and Adjust</a:t>
            </a:r>
          </a:p>
          <a:p>
            <a:pPr algn="ctr"/>
            <a:r>
              <a:rPr lang="en-US" sz="5400" dirty="0" smtClean="0"/>
              <a:t>Your Classroom Management and Discipline Plan</a:t>
            </a:r>
            <a:endParaRPr lang="en-US" sz="5400" dirty="0"/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3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2017"/>
            <a:ext cx="861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Task 2 – Tool 1</a:t>
            </a:r>
          </a:p>
          <a:p>
            <a:pPr algn="ctr"/>
            <a:endParaRPr lang="en-US" sz="6000" dirty="0" smtClean="0"/>
          </a:p>
          <a:p>
            <a:pPr algn="ctr"/>
            <a:endParaRPr lang="en-US" sz="6000" dirty="0" smtClean="0"/>
          </a:p>
          <a:p>
            <a:pPr algn="ctr"/>
            <a:r>
              <a:rPr lang="en-US" sz="6000" dirty="0" smtClean="0"/>
              <a:t>CHAMPS versus Daily Reality</a:t>
            </a:r>
          </a:p>
          <a:p>
            <a:pPr algn="ctr"/>
            <a:r>
              <a:rPr lang="en-US" sz="6000" dirty="0" smtClean="0"/>
              <a:t>Rating Scale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0495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232" y="1524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dirty="0">
                <a:solidFill>
                  <a:srgbClr val="7030A0"/>
                </a:solidFill>
              </a:rPr>
              <a:t>Task 2</a:t>
            </a:r>
            <a:r>
              <a:rPr lang="en-US" sz="6000" b="1" dirty="0" smtClean="0">
                <a:solidFill>
                  <a:srgbClr val="7030A0"/>
                </a:solidFill>
              </a:rPr>
              <a:t> </a:t>
            </a:r>
            <a:r>
              <a:rPr lang="en-US" sz="6000" b="1" dirty="0">
                <a:solidFill>
                  <a:srgbClr val="7030A0"/>
                </a:solidFill>
              </a:rPr>
              <a:t>– Tool </a:t>
            </a:r>
            <a:r>
              <a:rPr lang="en-US" sz="6000" b="1" dirty="0" smtClean="0">
                <a:solidFill>
                  <a:srgbClr val="7030A0"/>
                </a:solidFill>
              </a:rPr>
              <a:t>3</a:t>
            </a:r>
            <a:endParaRPr lang="en-US" sz="6000" b="1" dirty="0">
              <a:solidFill>
                <a:srgbClr val="7030A0"/>
              </a:solidFill>
            </a:endParaRPr>
          </a:p>
          <a:p>
            <a:pPr lvl="0" algn="ctr"/>
            <a:endParaRPr lang="en-US" sz="6000" dirty="0">
              <a:solidFill>
                <a:srgbClr val="FFFFFF"/>
              </a:solidFill>
            </a:endParaRPr>
          </a:p>
          <a:p>
            <a:pPr lvl="0" algn="ctr"/>
            <a:r>
              <a:rPr lang="en-US" sz="6000" dirty="0" smtClean="0">
                <a:solidFill>
                  <a:srgbClr val="FFFFFF"/>
                </a:solidFill>
              </a:rPr>
              <a:t>Misbehavior Recording</a:t>
            </a:r>
            <a:endParaRPr lang="en-US" sz="6000" dirty="0">
              <a:solidFill>
                <a:srgbClr val="FFFFFF"/>
              </a:solidFill>
            </a:endParaRPr>
          </a:p>
          <a:p>
            <a:pPr lvl="0" algn="ctr"/>
            <a:r>
              <a:rPr lang="en-US" sz="6000" dirty="0" smtClean="0">
                <a:solidFill>
                  <a:srgbClr val="FFFFFF"/>
                </a:solidFill>
              </a:rPr>
              <a:t>Sheet</a:t>
            </a:r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75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077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dirty="0">
                <a:solidFill>
                  <a:srgbClr val="7030A0"/>
                </a:solidFill>
              </a:rPr>
              <a:t>Task 2 – Tool </a:t>
            </a:r>
            <a:r>
              <a:rPr lang="en-US" sz="6000" b="1" dirty="0" smtClean="0">
                <a:solidFill>
                  <a:srgbClr val="7030A0"/>
                </a:solidFill>
              </a:rPr>
              <a:t>7</a:t>
            </a:r>
          </a:p>
          <a:p>
            <a:pPr lvl="0" algn="ctr"/>
            <a:endParaRPr lang="en-US" sz="6000" b="1" dirty="0">
              <a:solidFill>
                <a:srgbClr val="7030A0"/>
              </a:solidFill>
            </a:endParaRPr>
          </a:p>
          <a:p>
            <a:pPr lvl="0" algn="ctr"/>
            <a:endParaRPr lang="en-US" sz="6000" b="1" dirty="0" smtClean="0">
              <a:solidFill>
                <a:srgbClr val="7030A0"/>
              </a:solidFill>
            </a:endParaRPr>
          </a:p>
          <a:p>
            <a:pPr lvl="0" algn="ctr"/>
            <a:r>
              <a:rPr lang="en-US" sz="6000" b="1" dirty="0" smtClean="0"/>
              <a:t>Family/Student Satisfaction </a:t>
            </a:r>
          </a:p>
          <a:p>
            <a:pPr lvl="0" algn="ctr"/>
            <a:r>
              <a:rPr lang="en-US" sz="6000" b="1" dirty="0" smtClean="0"/>
              <a:t>Survey</a:t>
            </a:r>
            <a:endParaRPr lang="en-US" sz="6000" b="1" dirty="0" smtClean="0">
              <a:solidFill>
                <a:srgbClr val="7030A0"/>
              </a:solidFill>
            </a:endParaRPr>
          </a:p>
          <a:p>
            <a:pPr lvl="0" algn="ctr"/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62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0574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Give Me A</a:t>
            </a:r>
          </a:p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 “C”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0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28194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C = </a:t>
            </a:r>
            <a:b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Conversation</a:t>
            </a:r>
            <a:endParaRPr lang="en-US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37916"/>
            <a:ext cx="20669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97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3429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“H”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4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697162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H = Help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Documents and Settings\shannon.cranford\Local Settings\Temporary Internet Files\Content.IE5\PA1HKVF0\help%20butt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75634"/>
            <a:ext cx="4038600" cy="2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48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050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“A”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5314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0668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A </a:t>
            </a:r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= </a:t>
            </a: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Activity</a:t>
            </a:r>
            <a:endParaRPr lang="en-US" sz="9600" dirty="0"/>
          </a:p>
        </p:txBody>
      </p:sp>
      <p:pic>
        <p:nvPicPr>
          <p:cNvPr id="4098" name="Picture 2" descr="C:\Documents and Settings\shannon.cranford\Local Settings\Temporary Internet Files\Content.IE5\UWOB3260\classroo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694" y="2595880"/>
            <a:ext cx="4684612" cy="35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36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“M”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9801818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421</TotalTime>
  <Words>334</Words>
  <Application>Microsoft Office PowerPoint</Application>
  <PresentationFormat>On-screen Show (4:3)</PresentationFormat>
  <Paragraphs>102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Horizon</vt:lpstr>
      <vt:lpstr>   Classroom Management Series: CHAMPS Data Collection</vt:lpstr>
      <vt:lpstr>PowerPoint Presentation</vt:lpstr>
      <vt:lpstr>PowerPoint Presentation</vt:lpstr>
      <vt:lpstr>C =  Conversation</vt:lpstr>
      <vt:lpstr>Give Me An “H”</vt:lpstr>
      <vt:lpstr>H = Help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 Series: CHAMPS Data Collection</dc:title>
  <dc:creator>Fields, Shannon</dc:creator>
  <cp:lastModifiedBy>Fields, Shannon</cp:lastModifiedBy>
  <cp:revision>38</cp:revision>
  <dcterms:created xsi:type="dcterms:W3CDTF">2006-08-16T00:00:00Z</dcterms:created>
  <dcterms:modified xsi:type="dcterms:W3CDTF">2016-01-20T21:41:23Z</dcterms:modified>
</cp:coreProperties>
</file>